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342" r:id="rId2"/>
    <p:sldId id="363" r:id="rId3"/>
    <p:sldId id="359" r:id="rId4"/>
    <p:sldId id="356" r:id="rId5"/>
    <p:sldId id="357" r:id="rId6"/>
    <p:sldId id="360" r:id="rId7"/>
    <p:sldId id="361" r:id="rId8"/>
    <p:sldId id="362" r:id="rId9"/>
    <p:sldId id="364" r:id="rId10"/>
    <p:sldId id="365" r:id="rId11"/>
    <p:sldId id="3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8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309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18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767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0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300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659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574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462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955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93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6651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83"/>
            <a:ext cx="12204058" cy="686478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74" y="886218"/>
            <a:ext cx="2541033" cy="1176257"/>
          </a:xfrm>
          <a:prstGeom prst="rect">
            <a:avLst/>
          </a:prstGeom>
        </p:spPr>
      </p:pic>
      <p:sp>
        <p:nvSpPr>
          <p:cNvPr id="10" name="Segnaposto testo 9"/>
          <p:cNvSpPr>
            <a:spLocks noGrp="1"/>
          </p:cNvSpPr>
          <p:nvPr>
            <p:ph type="body" sz="quarter" idx="10" hasCustomPrompt="1"/>
          </p:nvPr>
        </p:nvSpPr>
        <p:spPr>
          <a:xfrm>
            <a:off x="4318303" y="4829752"/>
            <a:ext cx="6757683" cy="561975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Century Gothic" pitchFamily="34" charset="0"/>
              </a:defRPr>
            </a:lvl2pPr>
            <a:lvl3pPr>
              <a:defRPr>
                <a:solidFill>
                  <a:schemeClr val="bg1"/>
                </a:solidFill>
                <a:latin typeface="Century Gothic" pitchFamily="34" charset="0"/>
              </a:defRPr>
            </a:lvl3pPr>
            <a:lvl4pPr>
              <a:defRPr>
                <a:solidFill>
                  <a:schemeClr val="bg1"/>
                </a:solidFill>
                <a:latin typeface="Century Gothic" pitchFamily="34" charset="0"/>
              </a:defRPr>
            </a:lvl4pPr>
            <a:lvl5pPr>
              <a:defRPr>
                <a:solidFill>
                  <a:schemeClr val="bg1"/>
                </a:solidFill>
                <a:latin typeface="Century Gothic" pitchFamily="34" charset="0"/>
              </a:defRPr>
            </a:lvl5pPr>
          </a:lstStyle>
          <a:p>
            <a:pPr lvl="0"/>
            <a:r>
              <a:rPr lang="it-IT" dirty="0"/>
              <a:t>NAME SURNAME</a:t>
            </a:r>
          </a:p>
        </p:txBody>
      </p:sp>
      <p:sp>
        <p:nvSpPr>
          <p:cNvPr id="13" name="Segnaposto testo 9"/>
          <p:cNvSpPr>
            <a:spLocks noGrp="1"/>
          </p:cNvSpPr>
          <p:nvPr>
            <p:ph type="body" sz="quarter" idx="11" hasCustomPrompt="1"/>
          </p:nvPr>
        </p:nvSpPr>
        <p:spPr>
          <a:xfrm>
            <a:off x="4320555" y="5289025"/>
            <a:ext cx="6757683" cy="561975"/>
          </a:xfrm>
          <a:prstGeom prst="rect">
            <a:avLst/>
          </a:prstGeom>
        </p:spPr>
        <p:txBody>
          <a:bodyPr/>
          <a:lstStyle>
            <a:lvl1pPr algn="l">
              <a:buNone/>
              <a:defRPr sz="175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Century Gothic" pitchFamily="34" charset="0"/>
              </a:defRPr>
            </a:lvl2pPr>
            <a:lvl3pPr>
              <a:defRPr>
                <a:solidFill>
                  <a:schemeClr val="bg1"/>
                </a:solidFill>
                <a:latin typeface="Century Gothic" pitchFamily="34" charset="0"/>
              </a:defRPr>
            </a:lvl3pPr>
            <a:lvl4pPr>
              <a:defRPr>
                <a:solidFill>
                  <a:schemeClr val="bg1"/>
                </a:solidFill>
                <a:latin typeface="Century Gothic" pitchFamily="34" charset="0"/>
              </a:defRPr>
            </a:lvl4pPr>
            <a:lvl5pPr>
              <a:defRPr>
                <a:solidFill>
                  <a:schemeClr val="bg1"/>
                </a:solidFill>
                <a:latin typeface="Century Gothic" pitchFamily="34" charset="0"/>
              </a:defRPr>
            </a:lvl5pPr>
          </a:lstStyle>
          <a:p>
            <a:pPr lvl="0"/>
            <a:r>
              <a:rPr lang="it-IT" dirty="0"/>
              <a:t>Date and </a:t>
            </a:r>
            <a:r>
              <a:rPr lang="it-IT" dirty="0" err="1"/>
              <a:t>Place</a:t>
            </a:r>
            <a:endParaRPr lang="it-IT" dirty="0"/>
          </a:p>
        </p:txBody>
      </p:sp>
      <p:sp>
        <p:nvSpPr>
          <p:cNvPr id="15" name="Titolo 14"/>
          <p:cNvSpPr>
            <a:spLocks noGrp="1"/>
          </p:cNvSpPr>
          <p:nvPr>
            <p:ph type="title" hasCustomPrompt="1"/>
          </p:nvPr>
        </p:nvSpPr>
        <p:spPr>
          <a:xfrm>
            <a:off x="4316050" y="2825839"/>
            <a:ext cx="7067070" cy="1325563"/>
          </a:xfrm>
          <a:prstGeom prst="rect">
            <a:avLst/>
          </a:prstGeom>
        </p:spPr>
        <p:txBody>
          <a:bodyPr/>
          <a:lstStyle>
            <a:lvl1pPr algn="l">
              <a:defRPr sz="3750" b="1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dirty="0"/>
              <a:t>CLICK TO EDIT</a:t>
            </a:r>
            <a:br>
              <a:rPr lang="it-IT" dirty="0"/>
            </a:br>
            <a:r>
              <a:rPr lang="it-IT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6642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- Aut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2" t="7181" r="5198" b="31782"/>
          <a:stretch/>
        </p:blipFill>
        <p:spPr>
          <a:xfrm>
            <a:off x="0" y="-36386"/>
            <a:ext cx="12192000" cy="6885766"/>
          </a:xfrm>
          <a:prstGeom prst="rect">
            <a:avLst/>
          </a:prstGeom>
        </p:spPr>
      </p:pic>
      <p:sp>
        <p:nvSpPr>
          <p:cNvPr id="4" name="Rettangolo 3"/>
          <p:cNvSpPr/>
          <p:nvPr userDrawn="1"/>
        </p:nvSpPr>
        <p:spPr>
          <a:xfrm>
            <a:off x="-10392" y="-36386"/>
            <a:ext cx="12202392" cy="6863263"/>
          </a:xfrm>
          <a:prstGeom prst="rect">
            <a:avLst/>
          </a:prstGeom>
          <a:solidFill>
            <a:srgbClr val="002060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/>
          </a:p>
        </p:txBody>
      </p:sp>
      <p:sp>
        <p:nvSpPr>
          <p:cNvPr id="8" name="Titolo 14"/>
          <p:cNvSpPr>
            <a:spLocks noGrp="1"/>
          </p:cNvSpPr>
          <p:nvPr>
            <p:ph type="title" hasCustomPrompt="1"/>
          </p:nvPr>
        </p:nvSpPr>
        <p:spPr>
          <a:xfrm>
            <a:off x="1753018" y="3137034"/>
            <a:ext cx="7067070" cy="1325563"/>
          </a:xfrm>
          <a:prstGeom prst="rect">
            <a:avLst/>
          </a:prstGeom>
        </p:spPr>
        <p:txBody>
          <a:bodyPr/>
          <a:lstStyle>
            <a:lvl1pPr algn="l">
              <a:defRPr sz="3250" b="1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dirty="0"/>
              <a:t>CLICK TO EDIT</a:t>
            </a:r>
            <a:br>
              <a:rPr lang="it-IT" dirty="0"/>
            </a:br>
            <a:r>
              <a:rPr lang="it-IT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801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6AC5F-8F22-454D-A227-19482C014C9B}" type="datetimeFigureOut">
              <a:rPr lang="it-IT" smtClean="0"/>
              <a:t>10/06/2024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953AD-AECD-472C-86AD-952C9F507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732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>
          <a:xfrm>
            <a:off x="4789500" y="4727050"/>
            <a:ext cx="6757683" cy="561975"/>
          </a:xfrm>
        </p:spPr>
        <p:txBody>
          <a:bodyPr/>
          <a:lstStyle/>
          <a:p>
            <a:r>
              <a:rPr lang="it-IT" dirty="0"/>
              <a:t>	</a:t>
            </a:r>
          </a:p>
          <a:p>
            <a:endParaRPr lang="it-IT" dirty="0"/>
          </a:p>
        </p:txBody>
      </p:sp>
      <p:sp>
        <p:nvSpPr>
          <p:cNvPr id="8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4789500" y="5289025"/>
            <a:ext cx="6757683" cy="561975"/>
          </a:xfrm>
        </p:spPr>
        <p:txBody>
          <a:bodyPr/>
          <a:lstStyle/>
          <a:p>
            <a:endParaRPr lang="it-IT" sz="1600" dirty="0"/>
          </a:p>
          <a:p>
            <a:endParaRPr lang="it-IT" sz="1600" dirty="0"/>
          </a:p>
        </p:txBody>
      </p:sp>
      <p:sp>
        <p:nvSpPr>
          <p:cNvPr id="9" name="Titolo 3"/>
          <p:cNvSpPr>
            <a:spLocks noGrp="1"/>
          </p:cNvSpPr>
          <p:nvPr>
            <p:ph type="title"/>
          </p:nvPr>
        </p:nvSpPr>
        <p:spPr>
          <a:xfrm>
            <a:off x="4789500" y="3429000"/>
            <a:ext cx="6374068" cy="580658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Jaggaer</a:t>
            </a:r>
            <a:r>
              <a:rPr lang="it-IT" dirty="0"/>
              <a:t> – Supplier </a:t>
            </a:r>
            <a:r>
              <a:rPr lang="it-IT" dirty="0" err="1"/>
              <a:t>portal</a:t>
            </a:r>
            <a:r>
              <a:rPr lang="it-IT" dirty="0"/>
              <a:t/>
            </a:r>
            <a:br>
              <a:rPr lang="it-IT" dirty="0"/>
            </a:br>
            <a:r>
              <a:rPr lang="it-IT" dirty="0" err="1"/>
              <a:t>Onboarding</a:t>
            </a:r>
            <a:r>
              <a:rPr lang="it-IT" dirty="0"/>
              <a:t> Support</a:t>
            </a:r>
          </a:p>
        </p:txBody>
      </p:sp>
    </p:spTree>
    <p:extLst>
      <p:ext uri="{BB962C8B-B14F-4D97-AF65-F5344CB8AC3E}">
        <p14:creationId xmlns:p14="http://schemas.microsoft.com/office/powerpoint/2010/main" val="465034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>
          <a:xfrm>
            <a:off x="4789500" y="4727050"/>
            <a:ext cx="6757683" cy="561975"/>
          </a:xfrm>
        </p:spPr>
        <p:txBody>
          <a:bodyPr/>
          <a:lstStyle/>
          <a:p>
            <a:r>
              <a:rPr lang="it-IT" dirty="0"/>
              <a:t>	</a:t>
            </a:r>
          </a:p>
          <a:p>
            <a:endParaRPr lang="it-IT" dirty="0"/>
          </a:p>
        </p:txBody>
      </p:sp>
      <p:sp>
        <p:nvSpPr>
          <p:cNvPr id="8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4789500" y="5289025"/>
            <a:ext cx="6757683" cy="561975"/>
          </a:xfrm>
        </p:spPr>
        <p:txBody>
          <a:bodyPr/>
          <a:lstStyle/>
          <a:p>
            <a:endParaRPr lang="it-IT" sz="1600" dirty="0"/>
          </a:p>
          <a:p>
            <a:endParaRPr lang="it-IT" sz="1600" dirty="0"/>
          </a:p>
        </p:txBody>
      </p:sp>
      <p:sp>
        <p:nvSpPr>
          <p:cNvPr id="9" name="Titolo 3"/>
          <p:cNvSpPr>
            <a:spLocks noGrp="1"/>
          </p:cNvSpPr>
          <p:nvPr>
            <p:ph type="title"/>
          </p:nvPr>
        </p:nvSpPr>
        <p:spPr>
          <a:xfrm>
            <a:off x="4789500" y="3429000"/>
            <a:ext cx="6374068" cy="580658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Onboarding</a:t>
            </a:r>
            <a:r>
              <a:rPr lang="it-IT" dirty="0"/>
              <a:t> </a:t>
            </a:r>
            <a:r>
              <a:rPr lang="it-IT" dirty="0" err="1"/>
              <a:t>phase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849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C91F150-168A-F035-5A5F-8856A4CCF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13" y="44137"/>
            <a:ext cx="9060025" cy="526191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C6DEA7C-B0D3-3FC0-993F-DDCD45CF66CD}"/>
              </a:ext>
            </a:extLst>
          </p:cNvPr>
          <p:cNvSpPr txBox="1"/>
          <p:nvPr/>
        </p:nvSpPr>
        <p:spPr>
          <a:xfrm>
            <a:off x="1165413" y="5488156"/>
            <a:ext cx="9060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1° step: Click on «Supplier Access» and </a:t>
            </a:r>
            <a:r>
              <a:rPr lang="it-IT" sz="2000" dirty="0" err="1">
                <a:solidFill>
                  <a:schemeClr val="bg1"/>
                </a:solidFill>
              </a:rPr>
              <a:t>then</a:t>
            </a:r>
            <a:r>
              <a:rPr lang="it-IT" sz="2000" dirty="0">
                <a:solidFill>
                  <a:schemeClr val="bg1"/>
                </a:solidFill>
              </a:rPr>
              <a:t> «New </a:t>
            </a:r>
            <a:r>
              <a:rPr lang="it-IT" sz="2000" dirty="0" err="1">
                <a:solidFill>
                  <a:schemeClr val="bg1"/>
                </a:solidFill>
              </a:rPr>
              <a:t>registration</a:t>
            </a:r>
            <a:r>
              <a:rPr lang="it-IT" sz="2000" dirty="0">
                <a:solidFill>
                  <a:schemeClr val="bg1"/>
                </a:solidFill>
              </a:rPr>
              <a:t>». In case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will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find</a:t>
            </a:r>
            <a:r>
              <a:rPr lang="it-IT" sz="2000" dirty="0">
                <a:solidFill>
                  <a:schemeClr val="bg1"/>
                </a:solidFill>
              </a:rPr>
              <a:t> the homepage in </a:t>
            </a:r>
            <a:r>
              <a:rPr lang="it-IT" sz="2000" dirty="0" err="1">
                <a:solidFill>
                  <a:schemeClr val="bg1"/>
                </a:solidFill>
              </a:rPr>
              <a:t>Italian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language</a:t>
            </a:r>
            <a:r>
              <a:rPr lang="it-IT" sz="2000" dirty="0">
                <a:solidFill>
                  <a:schemeClr val="bg1"/>
                </a:solidFill>
              </a:rPr>
              <a:t>,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can switch to English </a:t>
            </a:r>
            <a:r>
              <a:rPr lang="it-IT" sz="2000" dirty="0" err="1">
                <a:solidFill>
                  <a:schemeClr val="bg1"/>
                </a:solidFill>
              </a:rPr>
              <a:t>clicking</a:t>
            </a:r>
            <a:r>
              <a:rPr lang="it-IT" sz="2000" dirty="0">
                <a:solidFill>
                  <a:schemeClr val="bg1"/>
                </a:solidFill>
              </a:rPr>
              <a:t> on «EN/IT» on top </a:t>
            </a:r>
            <a:r>
              <a:rPr lang="it-IT" sz="2000" dirty="0" err="1">
                <a:solidFill>
                  <a:schemeClr val="bg1"/>
                </a:solidFill>
              </a:rPr>
              <a:t>left</a:t>
            </a:r>
            <a:r>
              <a:rPr lang="it-IT" sz="2000" dirty="0">
                <a:solidFill>
                  <a:schemeClr val="bg1"/>
                </a:solidFill>
              </a:rPr>
              <a:t>.</a:t>
            </a:r>
          </a:p>
          <a:p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5A65E974-6A77-E3FE-9E83-84DE44F9FAF1}"/>
              </a:ext>
            </a:extLst>
          </p:cNvPr>
          <p:cNvSpPr/>
          <p:nvPr/>
        </p:nvSpPr>
        <p:spPr>
          <a:xfrm>
            <a:off x="1277470" y="88961"/>
            <a:ext cx="421341" cy="3137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BF011F2-5FD0-B69D-2A1B-9A2906E3EAED}"/>
              </a:ext>
            </a:extLst>
          </p:cNvPr>
          <p:cNvSpPr/>
          <p:nvPr/>
        </p:nvSpPr>
        <p:spPr>
          <a:xfrm>
            <a:off x="1966562" y="2079812"/>
            <a:ext cx="1039906" cy="3137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551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oftware, Pagina Web, Sito Web&#10;&#10;Descrizione generata automaticamente">
            <a:extLst>
              <a:ext uri="{FF2B5EF4-FFF2-40B4-BE49-F238E27FC236}">
                <a16:creationId xmlns:a16="http://schemas.microsoft.com/office/drawing/2014/main" id="{38255F67-F164-6258-B05A-7E72BDFAA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16" y="62756"/>
            <a:ext cx="9774367" cy="498254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1208816" y="5221483"/>
            <a:ext cx="9774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2° step: download, </a:t>
            </a:r>
            <a:r>
              <a:rPr lang="it-IT" sz="2000" dirty="0" err="1">
                <a:solidFill>
                  <a:schemeClr val="bg1"/>
                </a:solidFill>
              </a:rPr>
              <a:t>read</a:t>
            </a:r>
            <a:r>
              <a:rPr lang="it-IT" sz="2000" dirty="0">
                <a:solidFill>
                  <a:schemeClr val="bg1"/>
                </a:solidFill>
              </a:rPr>
              <a:t> and </a:t>
            </a:r>
            <a:r>
              <a:rPr lang="it-IT" sz="2000" dirty="0" err="1">
                <a:solidFill>
                  <a:schemeClr val="bg1"/>
                </a:solidFill>
              </a:rPr>
              <a:t>sign</a:t>
            </a:r>
            <a:r>
              <a:rPr lang="it-IT" sz="2000" dirty="0">
                <a:solidFill>
                  <a:schemeClr val="bg1"/>
                </a:solidFill>
              </a:rPr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it-IT" sz="2000" dirty="0" err="1">
                <a:solidFill>
                  <a:schemeClr val="bg1"/>
                </a:solidFill>
              </a:rPr>
              <a:t>Terms</a:t>
            </a:r>
            <a:r>
              <a:rPr lang="it-IT" sz="2000" dirty="0">
                <a:solidFill>
                  <a:schemeClr val="bg1"/>
                </a:solidFill>
              </a:rPr>
              <a:t> and </a:t>
            </a:r>
            <a:r>
              <a:rPr lang="it-IT" sz="2000" dirty="0" err="1">
                <a:solidFill>
                  <a:schemeClr val="bg1"/>
                </a:solidFill>
              </a:rPr>
              <a:t>Conditions</a:t>
            </a:r>
            <a:r>
              <a:rPr lang="it-IT" sz="2000" dirty="0">
                <a:solidFill>
                  <a:schemeClr val="bg1"/>
                </a:solidFill>
              </a:rPr>
              <a:t>;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Code of Ethics;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Privacy Policy   </a:t>
            </a:r>
          </a:p>
        </p:txBody>
      </p:sp>
    </p:spTree>
    <p:extLst>
      <p:ext uri="{BB962C8B-B14F-4D97-AF65-F5344CB8AC3E}">
        <p14:creationId xmlns:p14="http://schemas.microsoft.com/office/powerpoint/2010/main" val="3857988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900952" y="5491027"/>
            <a:ext cx="10390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3° step: </a:t>
            </a:r>
            <a:r>
              <a:rPr lang="it-IT" sz="2000" dirty="0" err="1">
                <a:solidFill>
                  <a:schemeClr val="bg1"/>
                </a:solidFill>
              </a:rPr>
              <a:t>Fill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all</a:t>
            </a:r>
            <a:r>
              <a:rPr lang="it-IT" sz="2000" dirty="0">
                <a:solidFill>
                  <a:schemeClr val="bg1"/>
                </a:solidFill>
              </a:rPr>
              <a:t> the </a:t>
            </a:r>
            <a:r>
              <a:rPr lang="it-IT" sz="2000" dirty="0" err="1">
                <a:solidFill>
                  <a:schemeClr val="bg1"/>
                </a:solidFill>
              </a:rPr>
              <a:t>informations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see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above</a:t>
            </a:r>
            <a:r>
              <a:rPr lang="it-IT" sz="2000" dirty="0">
                <a:solidFill>
                  <a:schemeClr val="bg1"/>
                </a:solidFill>
              </a:rPr>
              <a:t>. </a:t>
            </a:r>
            <a:r>
              <a:rPr lang="it-IT" sz="2000" dirty="0" err="1">
                <a:solidFill>
                  <a:schemeClr val="bg1"/>
                </a:solidFill>
              </a:rPr>
              <a:t>Keep</a:t>
            </a:r>
            <a:r>
              <a:rPr lang="it-IT" sz="2000" dirty="0">
                <a:solidFill>
                  <a:schemeClr val="bg1"/>
                </a:solidFill>
              </a:rPr>
              <a:t> in mind </a:t>
            </a:r>
            <a:r>
              <a:rPr lang="it-IT" sz="2000" dirty="0" err="1">
                <a:solidFill>
                  <a:schemeClr val="bg1"/>
                </a:solidFill>
              </a:rPr>
              <a:t>that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all</a:t>
            </a:r>
            <a:r>
              <a:rPr lang="it-IT" sz="2000" dirty="0">
                <a:solidFill>
                  <a:schemeClr val="bg1"/>
                </a:solidFill>
              </a:rPr>
              <a:t> the fields </a:t>
            </a:r>
            <a:r>
              <a:rPr lang="it-IT" sz="2000" dirty="0" err="1">
                <a:solidFill>
                  <a:schemeClr val="bg1"/>
                </a:solidFill>
              </a:rPr>
              <a:t>marked</a:t>
            </a:r>
            <a:r>
              <a:rPr lang="it-IT" sz="2000" dirty="0">
                <a:solidFill>
                  <a:schemeClr val="bg1"/>
                </a:solidFill>
              </a:rPr>
              <a:t> with red «*» are </a:t>
            </a:r>
            <a:r>
              <a:rPr lang="it-IT" sz="2000" dirty="0" err="1">
                <a:solidFill>
                  <a:schemeClr val="bg1"/>
                </a:solidFill>
              </a:rPr>
              <a:t>mandatory</a:t>
            </a:r>
            <a:r>
              <a:rPr lang="it-IT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" name="Immagine 2" descr="Immagine che contiene testo, software, numero, schermata&#10;&#10;Descrizione generata automaticamente">
            <a:extLst>
              <a:ext uri="{FF2B5EF4-FFF2-40B4-BE49-F238E27FC236}">
                <a16:creationId xmlns:a16="http://schemas.microsoft.com/office/drawing/2014/main" id="{6A6B8EF0-C010-5F78-AD44-1BECFC87B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2" y="58273"/>
            <a:ext cx="10390095" cy="52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3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856981" y="5571709"/>
            <a:ext cx="10478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4° step: </a:t>
            </a:r>
            <a:r>
              <a:rPr lang="it-IT" sz="2000" dirty="0" err="1">
                <a:solidFill>
                  <a:schemeClr val="bg1"/>
                </a:solidFill>
              </a:rPr>
              <a:t>Fill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all</a:t>
            </a:r>
            <a:r>
              <a:rPr lang="it-IT" sz="2000" dirty="0">
                <a:solidFill>
                  <a:schemeClr val="bg1"/>
                </a:solidFill>
              </a:rPr>
              <a:t> the «Company </a:t>
            </a:r>
            <a:r>
              <a:rPr lang="it-IT" sz="2000" dirty="0" err="1">
                <a:solidFill>
                  <a:schemeClr val="bg1"/>
                </a:solidFill>
              </a:rPr>
              <a:t>Informations</a:t>
            </a:r>
            <a:r>
              <a:rPr lang="it-IT" sz="2000" dirty="0">
                <a:solidFill>
                  <a:schemeClr val="bg1"/>
                </a:solidFill>
              </a:rPr>
              <a:t>»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see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above</a:t>
            </a:r>
            <a:r>
              <a:rPr lang="it-IT" sz="20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4" name="Immagine 3" descr="Immagine che contiene testo, numero, schermata&#10;&#10;Descrizione generata automaticamente">
            <a:extLst>
              <a:ext uri="{FF2B5EF4-FFF2-40B4-BE49-F238E27FC236}">
                <a16:creationId xmlns:a16="http://schemas.microsoft.com/office/drawing/2014/main" id="{A12A78B1-548D-F550-E9D4-5E1ADD3B5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81" y="53790"/>
            <a:ext cx="10478038" cy="52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6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977637" y="4773849"/>
            <a:ext cx="10236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5° step: Still on «Company </a:t>
            </a:r>
            <a:r>
              <a:rPr lang="it-IT" sz="2000" dirty="0" err="1">
                <a:solidFill>
                  <a:schemeClr val="bg1"/>
                </a:solidFill>
              </a:rPr>
              <a:t>Informations</a:t>
            </a:r>
            <a:r>
              <a:rPr lang="it-IT" sz="2000" dirty="0">
                <a:solidFill>
                  <a:schemeClr val="bg1"/>
                </a:solidFill>
              </a:rPr>
              <a:t>» area,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have</a:t>
            </a:r>
            <a:r>
              <a:rPr lang="it-IT" sz="2000" dirty="0">
                <a:solidFill>
                  <a:schemeClr val="bg1"/>
                </a:solidFill>
              </a:rPr>
              <a:t> to download, </a:t>
            </a:r>
            <a:r>
              <a:rPr lang="it-IT" sz="2000" dirty="0" err="1">
                <a:solidFill>
                  <a:schemeClr val="bg1"/>
                </a:solidFill>
              </a:rPr>
              <a:t>fill</a:t>
            </a:r>
            <a:r>
              <a:rPr lang="it-IT" sz="2000" dirty="0">
                <a:solidFill>
                  <a:schemeClr val="bg1"/>
                </a:solidFill>
              </a:rPr>
              <a:t>, </a:t>
            </a:r>
            <a:r>
              <a:rPr lang="it-IT" sz="2000" dirty="0" err="1">
                <a:solidFill>
                  <a:schemeClr val="bg1"/>
                </a:solidFill>
              </a:rPr>
              <a:t>sign</a:t>
            </a:r>
            <a:r>
              <a:rPr lang="it-IT" sz="2000" dirty="0">
                <a:solidFill>
                  <a:schemeClr val="bg1"/>
                </a:solidFill>
              </a:rPr>
              <a:t> and upload </a:t>
            </a:r>
            <a:r>
              <a:rPr lang="it-IT" sz="2000" dirty="0" err="1">
                <a:solidFill>
                  <a:schemeClr val="bg1"/>
                </a:solidFill>
              </a:rPr>
              <a:t>again</a:t>
            </a:r>
            <a:r>
              <a:rPr lang="it-IT" sz="2000" dirty="0">
                <a:solidFill>
                  <a:schemeClr val="bg1"/>
                </a:solidFill>
              </a:rPr>
              <a:t> the General </a:t>
            </a:r>
            <a:r>
              <a:rPr lang="it-IT" sz="2000" dirty="0" err="1">
                <a:solidFill>
                  <a:schemeClr val="bg1"/>
                </a:solidFill>
              </a:rPr>
              <a:t>Purchasing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Terms</a:t>
            </a:r>
            <a:r>
              <a:rPr lang="it-IT" sz="2000" dirty="0">
                <a:solidFill>
                  <a:schemeClr val="bg1"/>
                </a:solidFill>
              </a:rPr>
              <a:t> &amp; </a:t>
            </a:r>
            <a:r>
              <a:rPr lang="it-IT" sz="2000" dirty="0" err="1">
                <a:solidFill>
                  <a:schemeClr val="bg1"/>
                </a:solidFill>
              </a:rPr>
              <a:t>Conditions</a:t>
            </a:r>
            <a:r>
              <a:rPr lang="it-IT" sz="2000" dirty="0">
                <a:solidFill>
                  <a:schemeClr val="bg1"/>
                </a:solidFill>
              </a:rPr>
              <a:t> (CGA) and Non </a:t>
            </a:r>
            <a:r>
              <a:rPr lang="it-IT" sz="2000" dirty="0" err="1">
                <a:solidFill>
                  <a:schemeClr val="bg1"/>
                </a:solidFill>
              </a:rPr>
              <a:t>disclosure</a:t>
            </a:r>
            <a:r>
              <a:rPr lang="it-IT" sz="2000" dirty="0">
                <a:solidFill>
                  <a:schemeClr val="bg1"/>
                </a:solidFill>
              </a:rPr>
              <a:t> agreement (NDA)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will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find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at</a:t>
            </a:r>
            <a:r>
              <a:rPr lang="it-IT" sz="2000" dirty="0">
                <a:solidFill>
                  <a:schemeClr val="bg1"/>
                </a:solidFill>
              </a:rPr>
              <a:t> the bottom page.   </a:t>
            </a:r>
          </a:p>
        </p:txBody>
      </p:sp>
      <p:pic>
        <p:nvPicPr>
          <p:cNvPr id="3" name="Immagine 2" descr="Immagine che contiene testo, schermata, software&#10;&#10;Descrizione generata automaticamente">
            <a:extLst>
              <a:ext uri="{FF2B5EF4-FFF2-40B4-BE49-F238E27FC236}">
                <a16:creationId xmlns:a16="http://schemas.microsoft.com/office/drawing/2014/main" id="{B59EA706-6753-1D96-3672-5E59A1BF4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7" y="53790"/>
            <a:ext cx="10236726" cy="446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80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1474694" y="4863496"/>
            <a:ext cx="924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6° step: On «Security Evaluation» area,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have</a:t>
            </a:r>
            <a:r>
              <a:rPr lang="it-IT" sz="2000" dirty="0">
                <a:solidFill>
                  <a:schemeClr val="bg1"/>
                </a:solidFill>
              </a:rPr>
              <a:t> to download, </a:t>
            </a:r>
            <a:r>
              <a:rPr lang="it-IT" sz="2000" dirty="0" err="1">
                <a:solidFill>
                  <a:schemeClr val="bg1"/>
                </a:solidFill>
              </a:rPr>
              <a:t>fill</a:t>
            </a:r>
            <a:r>
              <a:rPr lang="it-IT" sz="2000" dirty="0">
                <a:solidFill>
                  <a:schemeClr val="bg1"/>
                </a:solidFill>
              </a:rPr>
              <a:t>, </a:t>
            </a:r>
            <a:r>
              <a:rPr lang="it-IT" sz="2000" dirty="0" err="1">
                <a:solidFill>
                  <a:schemeClr val="bg1"/>
                </a:solidFill>
              </a:rPr>
              <a:t>sign</a:t>
            </a:r>
            <a:r>
              <a:rPr lang="it-IT" sz="2000" dirty="0">
                <a:solidFill>
                  <a:schemeClr val="bg1"/>
                </a:solidFill>
              </a:rPr>
              <a:t> and upload </a:t>
            </a:r>
            <a:r>
              <a:rPr lang="it-IT" sz="2000" dirty="0" err="1">
                <a:solidFill>
                  <a:schemeClr val="bg1"/>
                </a:solidFill>
              </a:rPr>
              <a:t>again</a:t>
            </a:r>
            <a:r>
              <a:rPr lang="it-IT" sz="2000" dirty="0">
                <a:solidFill>
                  <a:schemeClr val="bg1"/>
                </a:solidFill>
              </a:rPr>
              <a:t> the Security Evaluation Self </a:t>
            </a:r>
            <a:r>
              <a:rPr lang="it-IT" sz="2000" dirty="0" err="1">
                <a:solidFill>
                  <a:schemeClr val="bg1"/>
                </a:solidFill>
              </a:rPr>
              <a:t>Assessment</a:t>
            </a:r>
            <a:r>
              <a:rPr lang="it-IT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Immagine 3" descr="Immagine che contiene testo, schermata, design&#10;&#10;Descrizione generata automaticamente">
            <a:extLst>
              <a:ext uri="{FF2B5EF4-FFF2-40B4-BE49-F238E27FC236}">
                <a16:creationId xmlns:a16="http://schemas.microsoft.com/office/drawing/2014/main" id="{4BFFDFB8-1D19-E9DB-0F4E-D4DAF1FA1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694" y="62755"/>
            <a:ext cx="9242612" cy="448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64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>
          <a:xfrm>
            <a:off x="4789500" y="4727050"/>
            <a:ext cx="6757683" cy="561975"/>
          </a:xfrm>
        </p:spPr>
        <p:txBody>
          <a:bodyPr/>
          <a:lstStyle/>
          <a:p>
            <a:r>
              <a:rPr lang="it-IT" dirty="0"/>
              <a:t>	</a:t>
            </a:r>
          </a:p>
          <a:p>
            <a:endParaRPr lang="it-IT" dirty="0"/>
          </a:p>
        </p:txBody>
      </p:sp>
      <p:sp>
        <p:nvSpPr>
          <p:cNvPr id="8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4789500" y="5289025"/>
            <a:ext cx="6757683" cy="561975"/>
          </a:xfrm>
        </p:spPr>
        <p:txBody>
          <a:bodyPr/>
          <a:lstStyle/>
          <a:p>
            <a:endParaRPr lang="it-IT" sz="1600" dirty="0"/>
          </a:p>
          <a:p>
            <a:endParaRPr lang="it-IT" sz="1600" dirty="0"/>
          </a:p>
        </p:txBody>
      </p:sp>
      <p:sp>
        <p:nvSpPr>
          <p:cNvPr id="9" name="Titolo 3"/>
          <p:cNvSpPr>
            <a:spLocks noGrp="1"/>
          </p:cNvSpPr>
          <p:nvPr>
            <p:ph type="title"/>
          </p:nvPr>
        </p:nvSpPr>
        <p:spPr>
          <a:xfrm>
            <a:off x="4789500" y="3429000"/>
            <a:ext cx="6374068" cy="580658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Categories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</a:t>
            </a:r>
            <a:r>
              <a:rPr lang="it-IT" dirty="0" err="1"/>
              <a:t>phase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3382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179294" y="2050828"/>
            <a:ext cx="9774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1° step: My </a:t>
            </a:r>
            <a:r>
              <a:rPr lang="it-IT" sz="2000" dirty="0" err="1">
                <a:solidFill>
                  <a:schemeClr val="bg1"/>
                </a:solidFill>
              </a:rPr>
              <a:t>organisation</a:t>
            </a:r>
            <a:r>
              <a:rPr lang="it-IT" sz="2000" dirty="0">
                <a:solidFill>
                  <a:schemeClr val="bg1"/>
                </a:solidFill>
              </a:rPr>
              <a:t> --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--&gt;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Assessments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;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3" name="Immagine 2" descr="Immagine che contiene schermata, testo, linea, software&#10;&#10;Descrizione generata automaticamente">
            <a:extLst>
              <a:ext uri="{FF2B5EF4-FFF2-40B4-BE49-F238E27FC236}">
                <a16:creationId xmlns:a16="http://schemas.microsoft.com/office/drawing/2014/main" id="{B526746C-7CC2-1994-4BCA-FCA3B6094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4" y="174093"/>
            <a:ext cx="11833412" cy="1701092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17B54073-953A-1926-85E2-BBB28A507A5D}"/>
              </a:ext>
            </a:extLst>
          </p:cNvPr>
          <p:cNvSpPr/>
          <p:nvPr/>
        </p:nvSpPr>
        <p:spPr>
          <a:xfrm>
            <a:off x="3258669" y="1292116"/>
            <a:ext cx="753036" cy="24204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44B55187-F708-DC6B-857B-CBFCC6575A6B}"/>
              </a:ext>
            </a:extLst>
          </p:cNvPr>
          <p:cNvSpPr/>
          <p:nvPr/>
        </p:nvSpPr>
        <p:spPr>
          <a:xfrm>
            <a:off x="3258669" y="644966"/>
            <a:ext cx="977153" cy="30612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E169281-0904-C29B-33EF-D5C20112B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2803590"/>
            <a:ext cx="11833413" cy="156407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FA942E-A04D-40C5-97C2-4F7DDB53232E}"/>
              </a:ext>
            </a:extLst>
          </p:cNvPr>
          <p:cNvSpPr txBox="1"/>
          <p:nvPr/>
        </p:nvSpPr>
        <p:spPr>
          <a:xfrm>
            <a:off x="179294" y="4542292"/>
            <a:ext cx="977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2° step: </a:t>
            </a:r>
            <a:r>
              <a:rPr lang="it-IT" sz="2000" dirty="0" err="1">
                <a:solidFill>
                  <a:schemeClr val="bg1"/>
                </a:solidFill>
              </a:rPr>
              <a:t>Editable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assessments</a:t>
            </a:r>
            <a:r>
              <a:rPr lang="it-IT" sz="2000" dirty="0">
                <a:solidFill>
                  <a:schemeClr val="bg1"/>
                </a:solidFill>
              </a:rPr>
              <a:t> ---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-&gt;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Where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you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see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«No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assessments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to display» in the image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above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you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will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find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the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categories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you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have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chosen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during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the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registration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it-IT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process</a:t>
            </a:r>
            <a:r>
              <a:rPr lang="it-IT" sz="2000" dirty="0">
                <a:solidFill>
                  <a:schemeClr val="bg1"/>
                </a:solidFill>
                <a:sym typeface="Wingdings" panose="05000000000000000000" pitchFamily="2" charset="2"/>
              </a:rPr>
              <a:t>; 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709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BAD1AD-20AA-2CA5-E844-396472B96E1D}"/>
              </a:ext>
            </a:extLst>
          </p:cNvPr>
          <p:cNvSpPr txBox="1"/>
          <p:nvPr/>
        </p:nvSpPr>
        <p:spPr>
          <a:xfrm>
            <a:off x="199669" y="4659610"/>
            <a:ext cx="9774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3° step: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have</a:t>
            </a:r>
            <a:r>
              <a:rPr lang="it-IT" sz="2000" dirty="0">
                <a:solidFill>
                  <a:schemeClr val="bg1"/>
                </a:solidFill>
              </a:rPr>
              <a:t> to </a:t>
            </a:r>
            <a:r>
              <a:rPr lang="it-IT" sz="2000" dirty="0" err="1">
                <a:solidFill>
                  <a:schemeClr val="bg1"/>
                </a:solidFill>
              </a:rPr>
              <a:t>fill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all</a:t>
            </a:r>
            <a:r>
              <a:rPr lang="it-IT" sz="2000" dirty="0">
                <a:solidFill>
                  <a:schemeClr val="bg1"/>
                </a:solidFill>
              </a:rPr>
              <a:t> the </a:t>
            </a:r>
            <a:r>
              <a:rPr lang="it-IT" sz="2000" dirty="0" err="1">
                <a:solidFill>
                  <a:schemeClr val="bg1"/>
                </a:solidFill>
              </a:rPr>
              <a:t>informations</a:t>
            </a:r>
            <a:r>
              <a:rPr lang="it-IT" sz="2000" dirty="0">
                <a:solidFill>
                  <a:schemeClr val="bg1"/>
                </a:solidFill>
              </a:rPr>
              <a:t> and </a:t>
            </a:r>
            <a:r>
              <a:rPr lang="it-IT" sz="2000" dirty="0" err="1">
                <a:solidFill>
                  <a:schemeClr val="bg1"/>
                </a:solidFill>
              </a:rPr>
              <a:t>documentation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included</a:t>
            </a:r>
            <a:r>
              <a:rPr lang="it-IT" sz="2000" dirty="0">
                <a:solidFill>
                  <a:schemeClr val="bg1"/>
                </a:solidFill>
              </a:rPr>
              <a:t> in </a:t>
            </a:r>
            <a:r>
              <a:rPr lang="it-IT" sz="2000" dirty="0" err="1">
                <a:solidFill>
                  <a:schemeClr val="bg1"/>
                </a:solidFill>
              </a:rPr>
              <a:t>each</a:t>
            </a:r>
            <a:r>
              <a:rPr lang="it-IT" sz="2000" dirty="0">
                <a:solidFill>
                  <a:schemeClr val="bg1"/>
                </a:solidFill>
              </a:rPr>
              <a:t> of the 3 fields </a:t>
            </a:r>
            <a:r>
              <a:rPr lang="it-IT" sz="2000" dirty="0" err="1">
                <a:solidFill>
                  <a:schemeClr val="bg1"/>
                </a:solidFill>
              </a:rPr>
              <a:t>you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will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find</a:t>
            </a:r>
            <a:r>
              <a:rPr lang="it-IT" sz="2000" dirty="0">
                <a:solidFill>
                  <a:schemeClr val="bg1"/>
                </a:solidFill>
              </a:rPr>
              <a:t> on </a:t>
            </a:r>
            <a:r>
              <a:rPr lang="it-IT" sz="2000" dirty="0" err="1">
                <a:solidFill>
                  <a:schemeClr val="bg1"/>
                </a:solidFill>
              </a:rPr>
              <a:t>this</a:t>
            </a:r>
            <a:r>
              <a:rPr lang="it-IT" sz="2000" dirty="0">
                <a:solidFill>
                  <a:schemeClr val="bg1"/>
                </a:solidFill>
              </a:rPr>
              <a:t> page. A red «X» </a:t>
            </a:r>
            <a:r>
              <a:rPr lang="it-IT" sz="2000" dirty="0" err="1">
                <a:solidFill>
                  <a:schemeClr val="bg1"/>
                </a:solidFill>
              </a:rPr>
              <a:t>next</a:t>
            </a:r>
            <a:r>
              <a:rPr lang="it-IT" sz="2000" dirty="0">
                <a:solidFill>
                  <a:schemeClr val="bg1"/>
                </a:solidFill>
              </a:rPr>
              <a:t> to fields name </a:t>
            </a:r>
            <a:r>
              <a:rPr lang="it-IT" sz="2000" dirty="0" err="1">
                <a:solidFill>
                  <a:schemeClr val="bg1"/>
                </a:solidFill>
              </a:rPr>
              <a:t>mean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that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there</a:t>
            </a:r>
            <a:r>
              <a:rPr lang="it-IT" sz="2000" dirty="0">
                <a:solidFill>
                  <a:schemeClr val="bg1"/>
                </a:solidFill>
              </a:rPr>
              <a:t> are </a:t>
            </a:r>
            <a:r>
              <a:rPr lang="it-IT" sz="2000" dirty="0" err="1">
                <a:solidFill>
                  <a:schemeClr val="bg1"/>
                </a:solidFill>
              </a:rPr>
              <a:t>missing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mandatory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r>
              <a:rPr lang="it-IT" sz="2000" dirty="0" err="1">
                <a:solidFill>
                  <a:schemeClr val="bg1"/>
                </a:solidFill>
              </a:rPr>
              <a:t>informations</a:t>
            </a:r>
            <a:r>
              <a:rPr lang="it-IT" sz="2000" dirty="0">
                <a:solidFill>
                  <a:schemeClr val="bg1"/>
                </a:solidFill>
              </a:rPr>
              <a:t> or </a:t>
            </a:r>
            <a:r>
              <a:rPr lang="it-IT" sz="2000" dirty="0" err="1">
                <a:solidFill>
                  <a:schemeClr val="bg1"/>
                </a:solidFill>
              </a:rPr>
              <a:t>documents</a:t>
            </a:r>
            <a:r>
              <a:rPr lang="it-IT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3C3AC2B-AF52-03F5-47FB-D3A3BFCF4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69" y="71718"/>
            <a:ext cx="10916211" cy="452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15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262</TotalTime>
  <Words>281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Wingdings</vt:lpstr>
      <vt:lpstr>Tema di Office</vt:lpstr>
      <vt:lpstr>Jaggaer – Supplier portal Onboarding Support</vt:lpstr>
      <vt:lpstr>Onboarding phase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Categories evaluation phase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Jaggaer – Portale fornitori Supporto per Onboarding</dc:title>
  <dc:creator>Neri Matteo</dc:creator>
  <cp:lastModifiedBy>Tessore Roberto</cp:lastModifiedBy>
  <cp:revision>28</cp:revision>
  <dcterms:created xsi:type="dcterms:W3CDTF">2024-05-30T13:51:41Z</dcterms:created>
  <dcterms:modified xsi:type="dcterms:W3CDTF">2024-06-10T08:06:29Z</dcterms:modified>
</cp:coreProperties>
</file>